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51" d="100"/>
          <a:sy n="151" d="100"/>
        </p:scale>
        <p:origin x="-280"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8C282DF-0B2D-9F44-AE19-0E9D2C38D6B3}" type="datetimeFigureOut">
              <a:rPr lang="en-US" smtClean="0"/>
              <a:t>1/12/15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35707B-02E9-9847-B383-9EC720830049}" type="slidenum">
              <a:rPr lang="en-US" smtClean="0"/>
              <a:t>‹#›</a:t>
            </a:fld>
            <a:endParaRPr lang="en-US"/>
          </a:p>
        </p:txBody>
      </p:sp>
    </p:spTree>
    <p:extLst>
      <p:ext uri="{BB962C8B-B14F-4D97-AF65-F5344CB8AC3E}">
        <p14:creationId xmlns:p14="http://schemas.microsoft.com/office/powerpoint/2010/main" val="24647772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C282DF-0B2D-9F44-AE19-0E9D2C38D6B3}" type="datetimeFigureOut">
              <a:rPr lang="en-US" smtClean="0"/>
              <a:t>1/12/15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35707B-02E9-9847-B383-9EC720830049}" type="slidenum">
              <a:rPr lang="en-US" smtClean="0"/>
              <a:t>‹#›</a:t>
            </a:fld>
            <a:endParaRPr lang="en-US"/>
          </a:p>
        </p:txBody>
      </p:sp>
    </p:spTree>
    <p:extLst>
      <p:ext uri="{BB962C8B-B14F-4D97-AF65-F5344CB8AC3E}">
        <p14:creationId xmlns:p14="http://schemas.microsoft.com/office/powerpoint/2010/main" val="24555053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C282DF-0B2D-9F44-AE19-0E9D2C38D6B3}" type="datetimeFigureOut">
              <a:rPr lang="en-US" smtClean="0"/>
              <a:t>1/12/15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35707B-02E9-9847-B383-9EC720830049}" type="slidenum">
              <a:rPr lang="en-US" smtClean="0"/>
              <a:t>‹#›</a:t>
            </a:fld>
            <a:endParaRPr lang="en-US"/>
          </a:p>
        </p:txBody>
      </p:sp>
    </p:spTree>
    <p:extLst>
      <p:ext uri="{BB962C8B-B14F-4D97-AF65-F5344CB8AC3E}">
        <p14:creationId xmlns:p14="http://schemas.microsoft.com/office/powerpoint/2010/main" val="12675417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C282DF-0B2D-9F44-AE19-0E9D2C38D6B3}" type="datetimeFigureOut">
              <a:rPr lang="en-US" smtClean="0"/>
              <a:t>1/12/15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35707B-02E9-9847-B383-9EC720830049}" type="slidenum">
              <a:rPr lang="en-US" smtClean="0"/>
              <a:t>‹#›</a:t>
            </a:fld>
            <a:endParaRPr lang="en-US"/>
          </a:p>
        </p:txBody>
      </p:sp>
    </p:spTree>
    <p:extLst>
      <p:ext uri="{BB962C8B-B14F-4D97-AF65-F5344CB8AC3E}">
        <p14:creationId xmlns:p14="http://schemas.microsoft.com/office/powerpoint/2010/main" val="10410014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8C282DF-0B2D-9F44-AE19-0E9D2C38D6B3}" type="datetimeFigureOut">
              <a:rPr lang="en-US" smtClean="0"/>
              <a:t>1/12/15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35707B-02E9-9847-B383-9EC720830049}" type="slidenum">
              <a:rPr lang="en-US" smtClean="0"/>
              <a:t>‹#›</a:t>
            </a:fld>
            <a:endParaRPr lang="en-US"/>
          </a:p>
        </p:txBody>
      </p:sp>
    </p:spTree>
    <p:extLst>
      <p:ext uri="{BB962C8B-B14F-4D97-AF65-F5344CB8AC3E}">
        <p14:creationId xmlns:p14="http://schemas.microsoft.com/office/powerpoint/2010/main" val="26233745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8C282DF-0B2D-9F44-AE19-0E9D2C38D6B3}" type="datetimeFigureOut">
              <a:rPr lang="en-US" smtClean="0"/>
              <a:t>1/12/15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35707B-02E9-9847-B383-9EC720830049}" type="slidenum">
              <a:rPr lang="en-US" smtClean="0"/>
              <a:t>‹#›</a:t>
            </a:fld>
            <a:endParaRPr lang="en-US"/>
          </a:p>
        </p:txBody>
      </p:sp>
    </p:spTree>
    <p:extLst>
      <p:ext uri="{BB962C8B-B14F-4D97-AF65-F5344CB8AC3E}">
        <p14:creationId xmlns:p14="http://schemas.microsoft.com/office/powerpoint/2010/main" val="19887519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8C282DF-0B2D-9F44-AE19-0E9D2C38D6B3}" type="datetimeFigureOut">
              <a:rPr lang="en-US" smtClean="0"/>
              <a:t>1/12/15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635707B-02E9-9847-B383-9EC720830049}" type="slidenum">
              <a:rPr lang="en-US" smtClean="0"/>
              <a:t>‹#›</a:t>
            </a:fld>
            <a:endParaRPr lang="en-US"/>
          </a:p>
        </p:txBody>
      </p:sp>
    </p:spTree>
    <p:extLst>
      <p:ext uri="{BB962C8B-B14F-4D97-AF65-F5344CB8AC3E}">
        <p14:creationId xmlns:p14="http://schemas.microsoft.com/office/powerpoint/2010/main" val="22492647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8C282DF-0B2D-9F44-AE19-0E9D2C38D6B3}" type="datetimeFigureOut">
              <a:rPr lang="en-US" smtClean="0"/>
              <a:t>1/12/15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635707B-02E9-9847-B383-9EC720830049}" type="slidenum">
              <a:rPr lang="en-US" smtClean="0"/>
              <a:t>‹#›</a:t>
            </a:fld>
            <a:endParaRPr lang="en-US"/>
          </a:p>
        </p:txBody>
      </p:sp>
    </p:spTree>
    <p:extLst>
      <p:ext uri="{BB962C8B-B14F-4D97-AF65-F5344CB8AC3E}">
        <p14:creationId xmlns:p14="http://schemas.microsoft.com/office/powerpoint/2010/main" val="7794733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C282DF-0B2D-9F44-AE19-0E9D2C38D6B3}" type="datetimeFigureOut">
              <a:rPr lang="en-US" smtClean="0"/>
              <a:t>1/12/15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635707B-02E9-9847-B383-9EC720830049}" type="slidenum">
              <a:rPr lang="en-US" smtClean="0"/>
              <a:t>‹#›</a:t>
            </a:fld>
            <a:endParaRPr lang="en-US"/>
          </a:p>
        </p:txBody>
      </p:sp>
    </p:spTree>
    <p:extLst>
      <p:ext uri="{BB962C8B-B14F-4D97-AF65-F5344CB8AC3E}">
        <p14:creationId xmlns:p14="http://schemas.microsoft.com/office/powerpoint/2010/main" val="13314436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C282DF-0B2D-9F44-AE19-0E9D2C38D6B3}" type="datetimeFigureOut">
              <a:rPr lang="en-US" smtClean="0"/>
              <a:t>1/12/15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35707B-02E9-9847-B383-9EC720830049}" type="slidenum">
              <a:rPr lang="en-US" smtClean="0"/>
              <a:t>‹#›</a:t>
            </a:fld>
            <a:endParaRPr lang="en-US"/>
          </a:p>
        </p:txBody>
      </p:sp>
    </p:spTree>
    <p:extLst>
      <p:ext uri="{BB962C8B-B14F-4D97-AF65-F5344CB8AC3E}">
        <p14:creationId xmlns:p14="http://schemas.microsoft.com/office/powerpoint/2010/main" val="1252747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C282DF-0B2D-9F44-AE19-0E9D2C38D6B3}" type="datetimeFigureOut">
              <a:rPr lang="en-US" smtClean="0"/>
              <a:t>1/12/15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35707B-02E9-9847-B383-9EC720830049}" type="slidenum">
              <a:rPr lang="en-US" smtClean="0"/>
              <a:t>‹#›</a:t>
            </a:fld>
            <a:endParaRPr lang="en-US"/>
          </a:p>
        </p:txBody>
      </p:sp>
    </p:spTree>
    <p:extLst>
      <p:ext uri="{BB962C8B-B14F-4D97-AF65-F5344CB8AC3E}">
        <p14:creationId xmlns:p14="http://schemas.microsoft.com/office/powerpoint/2010/main" val="371780818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C282DF-0B2D-9F44-AE19-0E9D2C38D6B3}" type="datetimeFigureOut">
              <a:rPr lang="en-US" smtClean="0"/>
              <a:t>1/12/15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35707B-02E9-9847-B383-9EC720830049}" type="slidenum">
              <a:rPr lang="en-US" smtClean="0"/>
              <a:t>‹#›</a:t>
            </a:fld>
            <a:endParaRPr lang="en-US"/>
          </a:p>
        </p:txBody>
      </p:sp>
    </p:spTree>
    <p:extLst>
      <p:ext uri="{BB962C8B-B14F-4D97-AF65-F5344CB8AC3E}">
        <p14:creationId xmlns:p14="http://schemas.microsoft.com/office/powerpoint/2010/main" val="26140470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381000" y="1397000"/>
            <a:ext cx="8039100" cy="1588"/>
          </a:xfrm>
          <a:prstGeom prst="line">
            <a:avLst/>
          </a:prstGeom>
          <a:ln>
            <a:solidFill>
              <a:srgbClr val="7F7F7F"/>
            </a:solidFill>
          </a:ln>
        </p:spPr>
        <p:style>
          <a:lnRef idx="2">
            <a:schemeClr val="accent1"/>
          </a:lnRef>
          <a:fillRef idx="0">
            <a:schemeClr val="accent1"/>
          </a:fillRef>
          <a:effectRef idx="1">
            <a:schemeClr val="accent1"/>
          </a:effectRef>
          <a:fontRef idx="minor">
            <a:schemeClr val="tx1"/>
          </a:fontRef>
        </p:style>
      </p:cxnSp>
      <p:pic>
        <p:nvPicPr>
          <p:cNvPr id="4" name="Picture 3" descr="HSUS_SC_L02_R1096694_FUL.png"/>
          <p:cNvPicPr>
            <a:picLocks/>
          </p:cNvPicPr>
          <p:nvPr/>
        </p:nvPicPr>
        <p:blipFill>
          <a:blip r:embed="rId2">
            <a:extLst>
              <a:ext uri="{28A0092B-C50C-407E-A947-70E740481C1C}">
                <a14:useLocalDpi xmlns:a14="http://schemas.microsoft.com/office/drawing/2010/main" val="0"/>
              </a:ext>
            </a:extLst>
          </a:blip>
          <a:stretch>
            <a:fillRect/>
          </a:stretch>
        </p:blipFill>
        <p:spPr>
          <a:xfrm>
            <a:off x="381000" y="1524000"/>
            <a:ext cx="6286500" cy="4178300"/>
          </a:xfrm>
          <a:prstGeom prst="rect">
            <a:avLst/>
          </a:prstGeom>
        </p:spPr>
      </p:pic>
      <p:sp>
        <p:nvSpPr>
          <p:cNvPr id="5" name="TextBox 4"/>
          <p:cNvSpPr txBox="1"/>
          <p:nvPr/>
        </p:nvSpPr>
        <p:spPr>
          <a:xfrm>
            <a:off x="279400" y="495331"/>
            <a:ext cx="7620000" cy="1200328"/>
          </a:xfrm>
          <a:prstGeom prst="rect">
            <a:avLst/>
          </a:prstGeom>
          <a:noFill/>
        </p:spPr>
        <p:txBody>
          <a:bodyPr vert="horz" rtlCol="0">
            <a:spAutoFit/>
          </a:bodyPr>
          <a:lstStyle/>
          <a:p>
            <a:r>
              <a:rPr lang="en-US" sz="2400" b="1" dirty="0" smtClean="0">
                <a:solidFill>
                  <a:srgbClr val="DC0202"/>
                </a:solidFill>
              </a:rPr>
              <a:t>An Era of Change (1960-1980)</a:t>
            </a:r>
            <a:endParaRPr lang="en-US" sz="2400" b="1" dirty="0" smtClean="0">
              <a:solidFill>
                <a:srgbClr val="DC0202"/>
              </a:solidFill>
            </a:endParaRPr>
          </a:p>
          <a:p>
            <a:r>
              <a:rPr lang="en-US" sz="2400" b="1" dirty="0" smtClean="0"/>
              <a:t>Lesson 2 </a:t>
            </a:r>
            <a:r>
              <a:rPr lang="en-US" sz="2400" dirty="0" smtClean="0"/>
              <a:t>The Women’s Rights Movement</a:t>
            </a:r>
          </a:p>
          <a:p>
            <a:endParaRPr lang="en-US" sz="2400" dirty="0" smtClean="0"/>
          </a:p>
        </p:txBody>
      </p:sp>
    </p:spTree>
    <p:extLst>
      <p:ext uri="{BB962C8B-B14F-4D97-AF65-F5344CB8AC3E}">
        <p14:creationId xmlns:p14="http://schemas.microsoft.com/office/powerpoint/2010/main" val="13593314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smtClean="0">
                <a:solidFill>
                  <a:srgbClr val="0072BC"/>
                </a:solidFill>
              </a:rPr>
              <a:t>The Role of Women’s Civil Rights Organizations</a:t>
            </a:r>
            <a:endParaRPr lang="en-US" sz="2400" b="1">
              <a:solidFill>
                <a:srgbClr val="0072BC"/>
              </a:solidFill>
            </a:endParaRPr>
          </a:p>
        </p:txBody>
      </p:sp>
      <p:pic>
        <p:nvPicPr>
          <p:cNvPr id="3" name="Picture 2" descr="HSUS_SC_L02_T00181_FUL.png"/>
          <p:cNvPicPr>
            <a:picLocks/>
          </p:cNvPicPr>
          <p:nvPr/>
        </p:nvPicPr>
        <p:blipFill>
          <a:blip r:embed="rId2">
            <a:extLst>
              <a:ext uri="{28A0092B-C50C-407E-A947-70E740481C1C}">
                <a14:useLocalDpi xmlns:a14="http://schemas.microsoft.com/office/drawing/2010/main" val="0"/>
              </a:ext>
            </a:extLst>
          </a:blip>
          <a:stretch>
            <a:fillRect/>
          </a:stretch>
        </p:blipFill>
        <p:spPr>
          <a:xfrm>
            <a:off x="381000" y="1524000"/>
            <a:ext cx="7810500" cy="4178300"/>
          </a:xfrm>
          <a:prstGeom prst="rect">
            <a:avLst/>
          </a:prstGeom>
        </p:spPr>
      </p:pic>
      <p:sp>
        <p:nvSpPr>
          <p:cNvPr id="4" name="TextBox 3"/>
          <p:cNvSpPr txBox="1"/>
          <p:nvPr/>
        </p:nvSpPr>
        <p:spPr>
          <a:xfrm>
            <a:off x="279400" y="5778500"/>
            <a:ext cx="7620000" cy="523220"/>
          </a:xfrm>
          <a:prstGeom prst="rect">
            <a:avLst/>
          </a:prstGeom>
          <a:noFill/>
        </p:spPr>
        <p:txBody>
          <a:bodyPr vert="horz" rtlCol="0">
            <a:spAutoFit/>
          </a:bodyPr>
          <a:lstStyle/>
          <a:p>
            <a:r>
              <a:rPr lang="en-US" sz="1400" smtClean="0"/>
              <a:t>Analyze Charts How might Schlafly and Steinem respond to a movement that sought expansion of minority women’s employment opportunities?</a:t>
            </a:r>
            <a:endParaRPr lang="en-US" sz="1400"/>
          </a:p>
        </p:txBody>
      </p:sp>
    </p:spTree>
    <p:extLst>
      <p:ext uri="{BB962C8B-B14F-4D97-AF65-F5344CB8AC3E}">
        <p14:creationId xmlns:p14="http://schemas.microsoft.com/office/powerpoint/2010/main" val="10062790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smtClean="0">
                <a:solidFill>
                  <a:srgbClr val="0072BC"/>
                </a:solidFill>
              </a:rPr>
              <a:t>The Impact of the Women’s Movement</a:t>
            </a:r>
            <a:endParaRPr lang="en-US" sz="2400" b="1">
              <a:solidFill>
                <a:srgbClr val="0072BC"/>
              </a:solidFill>
            </a:endParaRPr>
          </a:p>
        </p:txBody>
      </p:sp>
      <p:sp>
        <p:nvSpPr>
          <p:cNvPr id="3" name="TextBox 2"/>
          <p:cNvSpPr txBox="1"/>
          <p:nvPr/>
        </p:nvSpPr>
        <p:spPr>
          <a:xfrm>
            <a:off x="279400" y="1460500"/>
            <a:ext cx="7620000" cy="1323439"/>
          </a:xfrm>
          <a:prstGeom prst="rect">
            <a:avLst/>
          </a:prstGeom>
          <a:noFill/>
        </p:spPr>
        <p:txBody>
          <a:bodyPr vert="horz" rtlCol="0">
            <a:spAutoFit/>
          </a:bodyPr>
          <a:lstStyle/>
          <a:p>
            <a:r>
              <a:rPr lang="en-US" sz="1600" smtClean="0"/>
              <a:t>The women’s movement affected all aspects of American society. Women’s roles and opportunities expanded. Women gained legal rights that had been denied them. And feminists sparked an important debate about equality that continues today. Yet the issues they raised continue to divide Americans. Some say that women haven’t made enough gains. Others fear that the movement has actually harmed society.</a:t>
            </a:r>
            <a:endParaRPr lang="en-US" sz="1600"/>
          </a:p>
        </p:txBody>
      </p:sp>
    </p:spTree>
    <p:extLst>
      <p:ext uri="{BB962C8B-B14F-4D97-AF65-F5344CB8AC3E}">
        <p14:creationId xmlns:p14="http://schemas.microsoft.com/office/powerpoint/2010/main" val="36517464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smtClean="0">
                <a:solidFill>
                  <a:srgbClr val="0072BC"/>
                </a:solidFill>
              </a:rPr>
              <a:t>The Impact of the Women’s Movement</a:t>
            </a:r>
            <a:endParaRPr lang="en-US" sz="2400" b="1">
              <a:solidFill>
                <a:srgbClr val="0072BC"/>
              </a:solidFill>
            </a:endParaRPr>
          </a:p>
        </p:txBody>
      </p:sp>
      <p:sp>
        <p:nvSpPr>
          <p:cNvPr id="3" name="TextBox 2"/>
          <p:cNvSpPr txBox="1"/>
          <p:nvPr/>
        </p:nvSpPr>
        <p:spPr>
          <a:xfrm>
            <a:off x="279400" y="1460500"/>
            <a:ext cx="7620000" cy="584776"/>
          </a:xfrm>
          <a:prstGeom prst="rect">
            <a:avLst/>
          </a:prstGeom>
          <a:noFill/>
        </p:spPr>
        <p:txBody>
          <a:bodyPr vert="horz" rtlCol="0">
            <a:spAutoFit/>
          </a:bodyPr>
          <a:lstStyle/>
          <a:p>
            <a:pPr marL="342900" indent="-342900">
              <a:buChar char="•"/>
            </a:pPr>
            <a:r>
              <a:rPr lang="en-US" sz="1600" smtClean="0"/>
              <a:t>Achieving Equality of Political Rights Through Litigation</a:t>
            </a:r>
          </a:p>
          <a:p>
            <a:pPr marL="342900" indent="-342900">
              <a:buChar char="•"/>
            </a:pPr>
            <a:r>
              <a:rPr lang="en-US" sz="1600" smtClean="0"/>
              <a:t>Expanding Economic and Employment Opportunities</a:t>
            </a:r>
            <a:endParaRPr lang="en-US" sz="1600"/>
          </a:p>
        </p:txBody>
      </p:sp>
    </p:spTree>
    <p:extLst>
      <p:ext uri="{BB962C8B-B14F-4D97-AF65-F5344CB8AC3E}">
        <p14:creationId xmlns:p14="http://schemas.microsoft.com/office/powerpoint/2010/main" val="22080054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smtClean="0">
                <a:solidFill>
                  <a:srgbClr val="0072BC"/>
                </a:solidFill>
              </a:rPr>
              <a:t>The Impact of the Women’s Movement</a:t>
            </a:r>
            <a:endParaRPr lang="en-US" sz="2400" b="1">
              <a:solidFill>
                <a:srgbClr val="0072BC"/>
              </a:solidFill>
            </a:endParaRPr>
          </a:p>
        </p:txBody>
      </p:sp>
      <p:pic>
        <p:nvPicPr>
          <p:cNvPr id="3" name="Picture 2" descr="HSUS_SC_L02_R1096699_FUL.png"/>
          <p:cNvPicPr>
            <a:picLocks/>
          </p:cNvPicPr>
          <p:nvPr/>
        </p:nvPicPr>
        <p:blipFill>
          <a:blip r:embed="rId2">
            <a:extLst>
              <a:ext uri="{28A0092B-C50C-407E-A947-70E740481C1C}">
                <a14:useLocalDpi xmlns:a14="http://schemas.microsoft.com/office/drawing/2010/main" val="0"/>
              </a:ext>
            </a:extLst>
          </a:blip>
          <a:stretch>
            <a:fillRect/>
          </a:stretch>
        </p:blipFill>
        <p:spPr>
          <a:xfrm>
            <a:off x="381000" y="1524000"/>
            <a:ext cx="2806700" cy="4178300"/>
          </a:xfrm>
          <a:prstGeom prst="rect">
            <a:avLst/>
          </a:prstGeom>
        </p:spPr>
      </p:pic>
      <p:sp>
        <p:nvSpPr>
          <p:cNvPr id="4" name="TextBox 3"/>
          <p:cNvSpPr txBox="1"/>
          <p:nvPr/>
        </p:nvSpPr>
        <p:spPr>
          <a:xfrm>
            <a:off x="279400" y="5778500"/>
            <a:ext cx="7620000" cy="523220"/>
          </a:xfrm>
          <a:prstGeom prst="rect">
            <a:avLst/>
          </a:prstGeom>
          <a:noFill/>
        </p:spPr>
        <p:txBody>
          <a:bodyPr vert="horz" rtlCol="0">
            <a:spAutoFit/>
          </a:bodyPr>
          <a:lstStyle/>
          <a:p>
            <a:r>
              <a:rPr lang="en-US" sz="1400" smtClean="0"/>
              <a:t>The battle for women’s rights took place in many venues. In 1973, tennis player Billie Jean King demonstrated women’s equality with men by defeating Bobby Riggs in The Battle of the Sexes.</a:t>
            </a:r>
            <a:endParaRPr lang="en-US" sz="1400"/>
          </a:p>
        </p:txBody>
      </p:sp>
    </p:spTree>
    <p:extLst>
      <p:ext uri="{BB962C8B-B14F-4D97-AF65-F5344CB8AC3E}">
        <p14:creationId xmlns:p14="http://schemas.microsoft.com/office/powerpoint/2010/main" val="34966741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smtClean="0">
                <a:solidFill>
                  <a:srgbClr val="0072BC"/>
                </a:solidFill>
              </a:rPr>
              <a:t>The Impact of the Women’s Movement</a:t>
            </a:r>
            <a:endParaRPr lang="en-US" sz="2400" b="1">
              <a:solidFill>
                <a:srgbClr val="0072BC"/>
              </a:solidFill>
            </a:endParaRPr>
          </a:p>
        </p:txBody>
      </p:sp>
      <p:pic>
        <p:nvPicPr>
          <p:cNvPr id="3" name="Picture 2" descr="HSUS_SC_L02_A00183_FUL.png"/>
          <p:cNvPicPr>
            <a:picLocks/>
          </p:cNvPicPr>
          <p:nvPr/>
        </p:nvPicPr>
        <p:blipFill>
          <a:blip r:embed="rId2">
            <a:extLst>
              <a:ext uri="{28A0092B-C50C-407E-A947-70E740481C1C}">
                <a14:useLocalDpi xmlns:a14="http://schemas.microsoft.com/office/drawing/2010/main" val="0"/>
              </a:ext>
            </a:extLst>
          </a:blip>
          <a:stretch>
            <a:fillRect/>
          </a:stretch>
        </p:blipFill>
        <p:spPr>
          <a:xfrm>
            <a:off x="381000" y="1524000"/>
            <a:ext cx="7810500" cy="4178300"/>
          </a:xfrm>
          <a:prstGeom prst="rect">
            <a:avLst/>
          </a:prstGeom>
        </p:spPr>
      </p:pic>
      <p:sp>
        <p:nvSpPr>
          <p:cNvPr id="4" name="TextBox 3"/>
          <p:cNvSpPr txBox="1"/>
          <p:nvPr/>
        </p:nvSpPr>
        <p:spPr>
          <a:xfrm>
            <a:off x="279400" y="5778500"/>
            <a:ext cx="7620000" cy="523220"/>
          </a:xfrm>
          <a:prstGeom prst="rect">
            <a:avLst/>
          </a:prstGeom>
          <a:noFill/>
        </p:spPr>
        <p:txBody>
          <a:bodyPr vert="horz" rtlCol="0">
            <a:spAutoFit/>
          </a:bodyPr>
          <a:lstStyle/>
          <a:p>
            <a:r>
              <a:rPr lang="en-US" sz="1400" smtClean="0"/>
              <a:t>Analyze Data What data support the conclusion that the women’s rights reform movement affected women’s opportunities outside the home environment?</a:t>
            </a:r>
            <a:endParaRPr lang="en-US" sz="1400"/>
          </a:p>
        </p:txBody>
      </p:sp>
    </p:spTree>
    <p:extLst>
      <p:ext uri="{BB962C8B-B14F-4D97-AF65-F5344CB8AC3E}">
        <p14:creationId xmlns:p14="http://schemas.microsoft.com/office/powerpoint/2010/main" val="26739062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smtClean="0">
                <a:solidFill>
                  <a:srgbClr val="0072BC"/>
                </a:solidFill>
              </a:rPr>
              <a:t>Quiz: A New Feminist Movement Pushes for Equality</a:t>
            </a:r>
            <a:endParaRPr lang="en-US" sz="2400" b="1">
              <a:solidFill>
                <a:srgbClr val="0072BC"/>
              </a:solidFill>
            </a:endParaRPr>
          </a:p>
        </p:txBody>
      </p:sp>
      <p:sp>
        <p:nvSpPr>
          <p:cNvPr id="3" name="TextBox 2"/>
          <p:cNvSpPr txBox="1"/>
          <p:nvPr/>
        </p:nvSpPr>
        <p:spPr>
          <a:xfrm>
            <a:off x="279400" y="1460500"/>
            <a:ext cx="7620000" cy="1815882"/>
          </a:xfrm>
          <a:prstGeom prst="rect">
            <a:avLst/>
          </a:prstGeom>
          <a:noFill/>
        </p:spPr>
        <p:txBody>
          <a:bodyPr vert="horz" rtlCol="0">
            <a:spAutoFit/>
          </a:bodyPr>
          <a:lstStyle/>
          <a:p>
            <a:r>
              <a:rPr lang="en-US" sz="1600" smtClean="0"/>
              <a:t>Which minority rights movement had the greatest influence on the women’s rights movement?</a:t>
            </a:r>
          </a:p>
          <a:p>
            <a:endParaRPr lang="en-US" sz="1600" smtClean="0"/>
          </a:p>
          <a:p>
            <a:r>
              <a:rPr lang="en-US" sz="1600" smtClean="0"/>
              <a:t>A.  youth education rights</a:t>
            </a:r>
          </a:p>
          <a:p>
            <a:r>
              <a:rPr lang="en-US" sz="1600" smtClean="0"/>
              <a:t>B.  immigrant housing rights</a:t>
            </a:r>
          </a:p>
          <a:p>
            <a:r>
              <a:rPr lang="en-US" sz="1600" smtClean="0"/>
              <a:t>C.  African American civil rights</a:t>
            </a:r>
          </a:p>
          <a:p>
            <a:r>
              <a:rPr lang="en-US" sz="1600" smtClean="0"/>
              <a:t>D.  Mexican American farmers’ rights</a:t>
            </a:r>
            <a:endParaRPr lang="en-US" sz="1600"/>
          </a:p>
        </p:txBody>
      </p:sp>
    </p:spTree>
    <p:extLst>
      <p:ext uri="{BB962C8B-B14F-4D97-AF65-F5344CB8AC3E}">
        <p14:creationId xmlns:p14="http://schemas.microsoft.com/office/powerpoint/2010/main" val="11989039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smtClean="0">
                <a:solidFill>
                  <a:srgbClr val="0072BC"/>
                </a:solidFill>
              </a:rPr>
              <a:t>Quiz: The Role of Women’s Civil Rights Organizations</a:t>
            </a:r>
            <a:endParaRPr lang="en-US" sz="2400" b="1">
              <a:solidFill>
                <a:srgbClr val="0072BC"/>
              </a:solidFill>
            </a:endParaRPr>
          </a:p>
        </p:txBody>
      </p:sp>
      <p:sp>
        <p:nvSpPr>
          <p:cNvPr id="3" name="TextBox 2"/>
          <p:cNvSpPr txBox="1"/>
          <p:nvPr/>
        </p:nvSpPr>
        <p:spPr>
          <a:xfrm>
            <a:off x="279400" y="1460500"/>
            <a:ext cx="7620000" cy="1569660"/>
          </a:xfrm>
          <a:prstGeom prst="rect">
            <a:avLst/>
          </a:prstGeom>
          <a:noFill/>
        </p:spPr>
        <p:txBody>
          <a:bodyPr vert="horz" rtlCol="0">
            <a:spAutoFit/>
          </a:bodyPr>
          <a:lstStyle/>
          <a:p>
            <a:r>
              <a:rPr lang="en-US" sz="1600" smtClean="0"/>
              <a:t>Gloria Steinem entitled her magazine Ms. in order to</a:t>
            </a:r>
          </a:p>
          <a:p>
            <a:endParaRPr lang="en-US" sz="1600" smtClean="0"/>
          </a:p>
          <a:p>
            <a:r>
              <a:rPr lang="en-US" sz="1600" smtClean="0"/>
              <a:t>A.  protest the Miss America Pageant.</a:t>
            </a:r>
          </a:p>
          <a:p>
            <a:r>
              <a:rPr lang="en-US" sz="1600" smtClean="0"/>
              <a:t>B.  challenge the stereotypes in The Feminine Mystique.</a:t>
            </a:r>
          </a:p>
          <a:p>
            <a:r>
              <a:rPr lang="en-US" sz="1600" smtClean="0"/>
              <a:t>C.  protest identifying women by their marital status.</a:t>
            </a:r>
          </a:p>
          <a:p>
            <a:r>
              <a:rPr lang="en-US" sz="1600" smtClean="0"/>
              <a:t>D.  challenge the humiliating treatment of Playboy bunnies.</a:t>
            </a:r>
            <a:endParaRPr lang="en-US" sz="1600"/>
          </a:p>
        </p:txBody>
      </p:sp>
    </p:spTree>
    <p:extLst>
      <p:ext uri="{BB962C8B-B14F-4D97-AF65-F5344CB8AC3E}">
        <p14:creationId xmlns:p14="http://schemas.microsoft.com/office/powerpoint/2010/main" val="30858858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smtClean="0">
                <a:solidFill>
                  <a:srgbClr val="0072BC"/>
                </a:solidFill>
              </a:rPr>
              <a:t>Quiz: The Impact of the Women’s Movement</a:t>
            </a:r>
            <a:endParaRPr lang="en-US" sz="2400" b="1">
              <a:solidFill>
                <a:srgbClr val="0072BC"/>
              </a:solidFill>
            </a:endParaRPr>
          </a:p>
        </p:txBody>
      </p:sp>
      <p:sp>
        <p:nvSpPr>
          <p:cNvPr id="3" name="TextBox 2"/>
          <p:cNvSpPr txBox="1"/>
          <p:nvPr/>
        </p:nvSpPr>
        <p:spPr>
          <a:xfrm>
            <a:off x="279400" y="1460500"/>
            <a:ext cx="7620000" cy="1569660"/>
          </a:xfrm>
          <a:prstGeom prst="rect">
            <a:avLst/>
          </a:prstGeom>
          <a:noFill/>
        </p:spPr>
        <p:txBody>
          <a:bodyPr vert="horz" rtlCol="0">
            <a:spAutoFit/>
          </a:bodyPr>
          <a:lstStyle/>
          <a:p>
            <a:r>
              <a:rPr lang="en-US" sz="1600" smtClean="0"/>
              <a:t>To what does the “glass ceiling” refer?</a:t>
            </a:r>
          </a:p>
          <a:p>
            <a:endParaRPr lang="en-US" sz="1600" smtClean="0"/>
          </a:p>
          <a:p>
            <a:r>
              <a:rPr lang="en-US" sz="1600" smtClean="0"/>
              <a:t>A.  the unavailability of higher education for women</a:t>
            </a:r>
          </a:p>
          <a:p>
            <a:r>
              <a:rPr lang="en-US" sz="1600" smtClean="0"/>
              <a:t>B.  the political shortcomings of the women’s rights movement</a:t>
            </a:r>
          </a:p>
          <a:p>
            <a:r>
              <a:rPr lang="en-US" sz="1600" smtClean="0"/>
              <a:t>C.  the restrictions on women’s advancement in the workplace</a:t>
            </a:r>
          </a:p>
          <a:p>
            <a:r>
              <a:rPr lang="en-US" sz="1600" smtClean="0"/>
              <a:t>D.  the ability for women to engage in every facet of politics except the vote</a:t>
            </a:r>
            <a:endParaRPr lang="en-US" sz="1600"/>
          </a:p>
        </p:txBody>
      </p:sp>
    </p:spTree>
    <p:extLst>
      <p:ext uri="{BB962C8B-B14F-4D97-AF65-F5344CB8AC3E}">
        <p14:creationId xmlns:p14="http://schemas.microsoft.com/office/powerpoint/2010/main" val="25953833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381000" y="1397000"/>
            <a:ext cx="8039100" cy="1588"/>
          </a:xfrm>
          <a:prstGeom prst="line">
            <a:avLst/>
          </a:prstGeom>
          <a:ln>
            <a:solidFill>
              <a:srgbClr val="7F7F7F"/>
            </a:solidFill>
          </a:ln>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279400" y="1524000"/>
            <a:ext cx="7620000" cy="400110"/>
          </a:xfrm>
          <a:prstGeom prst="rect">
            <a:avLst/>
          </a:prstGeom>
          <a:noFill/>
        </p:spPr>
        <p:txBody>
          <a:bodyPr vert="horz" rtlCol="0">
            <a:spAutoFit/>
          </a:bodyPr>
          <a:lstStyle/>
          <a:p>
            <a:r>
              <a:rPr lang="en-US" sz="2000" b="1" smtClean="0">
                <a:solidFill>
                  <a:srgbClr val="0072BC"/>
                </a:solidFill>
              </a:rPr>
              <a:t>Learning Objectives</a:t>
            </a:r>
            <a:endParaRPr lang="en-US" sz="2000" b="1">
              <a:solidFill>
                <a:srgbClr val="0072BC"/>
              </a:solidFill>
            </a:endParaRPr>
          </a:p>
        </p:txBody>
      </p:sp>
      <p:sp>
        <p:nvSpPr>
          <p:cNvPr id="5" name="TextBox 4"/>
          <p:cNvSpPr txBox="1"/>
          <p:nvPr/>
        </p:nvSpPr>
        <p:spPr>
          <a:xfrm>
            <a:off x="279400" y="2032000"/>
            <a:ext cx="7620000" cy="1077218"/>
          </a:xfrm>
          <a:prstGeom prst="rect">
            <a:avLst/>
          </a:prstGeom>
          <a:noFill/>
        </p:spPr>
        <p:txBody>
          <a:bodyPr vert="horz" rtlCol="0">
            <a:spAutoFit/>
          </a:bodyPr>
          <a:lstStyle/>
          <a:p>
            <a:pPr marL="342900" indent="-342900">
              <a:buChar char="•"/>
            </a:pPr>
            <a:r>
              <a:rPr lang="en-US" sz="1600" smtClean="0"/>
              <a:t>Analyze why a movement to expand women’s political rights arose in the 1960s.</a:t>
            </a:r>
          </a:p>
          <a:p>
            <a:pPr marL="342900" indent="-342900">
              <a:buChar char="•"/>
            </a:pPr>
            <a:r>
              <a:rPr lang="en-US" sz="1600" smtClean="0"/>
              <a:t>Identify the goals and methods that political organizations used to promote women’s rights.</a:t>
            </a:r>
          </a:p>
          <a:p>
            <a:pPr marL="342900" indent="-342900">
              <a:buChar char="•"/>
            </a:pPr>
            <a:r>
              <a:rPr lang="en-US" sz="1600" smtClean="0"/>
              <a:t>Assess the impact of the women’s movement on American society.</a:t>
            </a:r>
            <a:endParaRPr lang="en-US" sz="1600"/>
          </a:p>
        </p:txBody>
      </p:sp>
      <p:sp>
        <p:nvSpPr>
          <p:cNvPr id="6" name="TextBox 5"/>
          <p:cNvSpPr txBox="1"/>
          <p:nvPr/>
        </p:nvSpPr>
        <p:spPr>
          <a:xfrm>
            <a:off x="279400" y="486920"/>
            <a:ext cx="7620000" cy="1200328"/>
          </a:xfrm>
          <a:prstGeom prst="rect">
            <a:avLst/>
          </a:prstGeom>
          <a:noFill/>
        </p:spPr>
        <p:txBody>
          <a:bodyPr vert="horz" rtlCol="0">
            <a:spAutoFit/>
          </a:bodyPr>
          <a:lstStyle/>
          <a:p>
            <a:r>
              <a:rPr lang="en-US" sz="2400" b="1" dirty="0" smtClean="0">
                <a:solidFill>
                  <a:srgbClr val="DC0202"/>
                </a:solidFill>
              </a:rPr>
              <a:t>An Era of Change (1960-1980)</a:t>
            </a:r>
            <a:endParaRPr lang="en-US" sz="2400" b="1" dirty="0" smtClean="0">
              <a:solidFill>
                <a:srgbClr val="DC0202"/>
              </a:solidFill>
            </a:endParaRPr>
          </a:p>
          <a:p>
            <a:r>
              <a:rPr lang="en-US" sz="2400" b="1" dirty="0" smtClean="0"/>
              <a:t>Lesson 2 </a:t>
            </a:r>
            <a:r>
              <a:rPr lang="en-US" sz="2400" dirty="0" smtClean="0"/>
              <a:t>The Women’s Rights Movement</a:t>
            </a:r>
          </a:p>
          <a:p>
            <a:endParaRPr lang="en-US" sz="2400" dirty="0" smtClean="0"/>
          </a:p>
        </p:txBody>
      </p:sp>
    </p:spTree>
    <p:extLst>
      <p:ext uri="{BB962C8B-B14F-4D97-AF65-F5344CB8AC3E}">
        <p14:creationId xmlns:p14="http://schemas.microsoft.com/office/powerpoint/2010/main" val="2331675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381000" y="1397000"/>
            <a:ext cx="8039100" cy="1588"/>
          </a:xfrm>
          <a:prstGeom prst="line">
            <a:avLst/>
          </a:prstGeom>
          <a:ln>
            <a:solidFill>
              <a:srgbClr val="7F7F7F"/>
            </a:solidFill>
          </a:ln>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279400" y="1524000"/>
            <a:ext cx="7620000" cy="400110"/>
          </a:xfrm>
          <a:prstGeom prst="rect">
            <a:avLst/>
          </a:prstGeom>
          <a:noFill/>
        </p:spPr>
        <p:txBody>
          <a:bodyPr vert="horz" rtlCol="0">
            <a:spAutoFit/>
          </a:bodyPr>
          <a:lstStyle/>
          <a:p>
            <a:r>
              <a:rPr lang="en-US" sz="2000" b="1" smtClean="0">
                <a:solidFill>
                  <a:srgbClr val="0072BC"/>
                </a:solidFill>
              </a:rPr>
              <a:t>Key Terms</a:t>
            </a:r>
            <a:endParaRPr lang="en-US" sz="2000" b="1">
              <a:solidFill>
                <a:srgbClr val="0072BC"/>
              </a:solidFill>
            </a:endParaRPr>
          </a:p>
        </p:txBody>
      </p:sp>
      <p:sp>
        <p:nvSpPr>
          <p:cNvPr id="5" name="TextBox 4"/>
          <p:cNvSpPr txBox="1"/>
          <p:nvPr/>
        </p:nvSpPr>
        <p:spPr>
          <a:xfrm>
            <a:off x="279400" y="2032000"/>
            <a:ext cx="7620000" cy="1569660"/>
          </a:xfrm>
          <a:prstGeom prst="rect">
            <a:avLst/>
          </a:prstGeom>
          <a:noFill/>
        </p:spPr>
        <p:txBody>
          <a:bodyPr vert="horz" rtlCol="0">
            <a:spAutoFit/>
          </a:bodyPr>
          <a:lstStyle/>
          <a:p>
            <a:pPr marL="342900" indent="-342900">
              <a:buChar char="•"/>
            </a:pPr>
            <a:r>
              <a:rPr lang="en-US" sz="1600" smtClean="0"/>
              <a:t>feminism</a:t>
            </a:r>
          </a:p>
          <a:p>
            <a:pPr marL="342900" indent="-342900">
              <a:buChar char="•"/>
            </a:pPr>
            <a:r>
              <a:rPr lang="en-US" sz="1600" smtClean="0"/>
              <a:t>Betty Friedan</a:t>
            </a:r>
          </a:p>
          <a:p>
            <a:pPr marL="342900" indent="-342900">
              <a:buChar char="•"/>
            </a:pPr>
            <a:r>
              <a:rPr lang="en-US" sz="1600" smtClean="0"/>
              <a:t>National Organization for Women (NOW)</a:t>
            </a:r>
          </a:p>
          <a:p>
            <a:pPr marL="342900" indent="-342900">
              <a:buChar char="•"/>
            </a:pPr>
            <a:r>
              <a:rPr lang="en-US" sz="1600" smtClean="0"/>
              <a:t>Equal Rights Amendment (ERA)</a:t>
            </a:r>
          </a:p>
          <a:p>
            <a:pPr marL="342900" indent="-342900">
              <a:buChar char="•"/>
            </a:pPr>
            <a:r>
              <a:rPr lang="en-US" sz="1600" smtClean="0"/>
              <a:t>Gloria Steinem</a:t>
            </a:r>
          </a:p>
          <a:p>
            <a:pPr marL="342900" indent="-342900">
              <a:buChar char="•"/>
            </a:pPr>
            <a:r>
              <a:rPr lang="en-US" sz="1600" smtClean="0"/>
              <a:t>Phyllis Schlafly</a:t>
            </a:r>
            <a:endParaRPr lang="en-US" sz="1600"/>
          </a:p>
        </p:txBody>
      </p:sp>
      <p:sp>
        <p:nvSpPr>
          <p:cNvPr id="6" name="TextBox 5"/>
          <p:cNvSpPr txBox="1"/>
          <p:nvPr/>
        </p:nvSpPr>
        <p:spPr>
          <a:xfrm>
            <a:off x="279400" y="486920"/>
            <a:ext cx="7620000" cy="1200328"/>
          </a:xfrm>
          <a:prstGeom prst="rect">
            <a:avLst/>
          </a:prstGeom>
          <a:noFill/>
        </p:spPr>
        <p:txBody>
          <a:bodyPr vert="horz" rtlCol="0">
            <a:spAutoFit/>
          </a:bodyPr>
          <a:lstStyle/>
          <a:p>
            <a:r>
              <a:rPr lang="en-US" sz="2400" b="1" dirty="0" smtClean="0">
                <a:solidFill>
                  <a:srgbClr val="DC0202"/>
                </a:solidFill>
              </a:rPr>
              <a:t>An Era of Change (1960-1980)</a:t>
            </a:r>
            <a:endParaRPr lang="en-US" sz="2400" b="1" dirty="0" smtClean="0">
              <a:solidFill>
                <a:srgbClr val="DC0202"/>
              </a:solidFill>
            </a:endParaRPr>
          </a:p>
          <a:p>
            <a:r>
              <a:rPr lang="en-US" sz="2400" b="1" dirty="0" smtClean="0"/>
              <a:t>Lesson 2 </a:t>
            </a:r>
            <a:r>
              <a:rPr lang="en-US" sz="2400" dirty="0" smtClean="0"/>
              <a:t>The Women’s Rights Movement</a:t>
            </a:r>
          </a:p>
          <a:p>
            <a:endParaRPr lang="en-US" sz="2400" dirty="0" smtClean="0"/>
          </a:p>
        </p:txBody>
      </p:sp>
    </p:spTree>
    <p:extLst>
      <p:ext uri="{BB962C8B-B14F-4D97-AF65-F5344CB8AC3E}">
        <p14:creationId xmlns:p14="http://schemas.microsoft.com/office/powerpoint/2010/main" val="23082264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smtClean="0">
                <a:solidFill>
                  <a:srgbClr val="0072BC"/>
                </a:solidFill>
              </a:rPr>
              <a:t>A New Feminist Movement Pushes for Equality</a:t>
            </a:r>
            <a:endParaRPr lang="en-US" sz="2400" b="1">
              <a:solidFill>
                <a:srgbClr val="0072BC"/>
              </a:solidFill>
            </a:endParaRPr>
          </a:p>
        </p:txBody>
      </p:sp>
      <p:sp>
        <p:nvSpPr>
          <p:cNvPr id="3" name="TextBox 2"/>
          <p:cNvSpPr txBox="1"/>
          <p:nvPr/>
        </p:nvSpPr>
        <p:spPr>
          <a:xfrm>
            <a:off x="279400" y="1460500"/>
            <a:ext cx="7620000" cy="1323439"/>
          </a:xfrm>
          <a:prstGeom prst="rect">
            <a:avLst/>
          </a:prstGeom>
          <a:noFill/>
        </p:spPr>
        <p:txBody>
          <a:bodyPr vert="horz" rtlCol="0">
            <a:spAutoFit/>
          </a:bodyPr>
          <a:lstStyle/>
          <a:p>
            <a:r>
              <a:rPr lang="en-US" sz="1600" smtClean="0"/>
              <a:t>In the 1960s and 1970s, American women launched a broad-based movement to expand economic opportunities and attain equal rights. The women’s movement fundamentally changed many aspects of American life—from family and education to careers and political issues. Today, the contributions of people of various gender groups continue to shape American culture.</a:t>
            </a:r>
            <a:endParaRPr lang="en-US" sz="1600"/>
          </a:p>
        </p:txBody>
      </p:sp>
    </p:spTree>
    <p:extLst>
      <p:ext uri="{BB962C8B-B14F-4D97-AF65-F5344CB8AC3E}">
        <p14:creationId xmlns:p14="http://schemas.microsoft.com/office/powerpoint/2010/main" val="27049869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smtClean="0">
                <a:solidFill>
                  <a:srgbClr val="0072BC"/>
                </a:solidFill>
              </a:rPr>
              <a:t>A New Feminist Movement Pushes for Equality</a:t>
            </a:r>
            <a:endParaRPr lang="en-US" sz="2400" b="1">
              <a:solidFill>
                <a:srgbClr val="0072BC"/>
              </a:solidFill>
            </a:endParaRPr>
          </a:p>
        </p:txBody>
      </p:sp>
      <p:sp>
        <p:nvSpPr>
          <p:cNvPr id="3" name="TextBox 2"/>
          <p:cNvSpPr txBox="1"/>
          <p:nvPr/>
        </p:nvSpPr>
        <p:spPr>
          <a:xfrm>
            <a:off x="279400" y="1460500"/>
            <a:ext cx="7620000" cy="584776"/>
          </a:xfrm>
          <a:prstGeom prst="rect">
            <a:avLst/>
          </a:prstGeom>
          <a:noFill/>
        </p:spPr>
        <p:txBody>
          <a:bodyPr vert="horz" rtlCol="0">
            <a:spAutoFit/>
          </a:bodyPr>
          <a:lstStyle/>
          <a:p>
            <a:pPr marL="342900" indent="-342900">
              <a:buChar char="•"/>
            </a:pPr>
            <a:r>
              <a:rPr lang="en-US" sz="1600" smtClean="0"/>
              <a:t>Seeking to Redefine Traditional Roles</a:t>
            </a:r>
          </a:p>
          <a:p>
            <a:pPr marL="342900" indent="-342900">
              <a:buChar char="•"/>
            </a:pPr>
            <a:r>
              <a:rPr lang="en-US" sz="1600" smtClean="0"/>
              <a:t>Fighting Workplace Discrimination</a:t>
            </a:r>
            <a:endParaRPr lang="en-US" sz="1600"/>
          </a:p>
        </p:txBody>
      </p:sp>
    </p:spTree>
    <p:extLst>
      <p:ext uri="{BB962C8B-B14F-4D97-AF65-F5344CB8AC3E}">
        <p14:creationId xmlns:p14="http://schemas.microsoft.com/office/powerpoint/2010/main" val="3305399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smtClean="0">
                <a:solidFill>
                  <a:srgbClr val="0072BC"/>
                </a:solidFill>
              </a:rPr>
              <a:t>A New Feminist Movement Pushes for Equality</a:t>
            </a:r>
            <a:endParaRPr lang="en-US" sz="2400" b="1">
              <a:solidFill>
                <a:srgbClr val="0072BC"/>
              </a:solidFill>
            </a:endParaRPr>
          </a:p>
        </p:txBody>
      </p:sp>
      <p:pic>
        <p:nvPicPr>
          <p:cNvPr id="3" name="Picture 2" descr="HSUS_SC_L02_R1245812_FUL.png"/>
          <p:cNvPicPr>
            <a:picLocks/>
          </p:cNvPicPr>
          <p:nvPr/>
        </p:nvPicPr>
        <p:blipFill>
          <a:blip r:embed="rId2">
            <a:extLst>
              <a:ext uri="{28A0092B-C50C-407E-A947-70E740481C1C}">
                <a14:useLocalDpi xmlns:a14="http://schemas.microsoft.com/office/drawing/2010/main" val="0"/>
              </a:ext>
            </a:extLst>
          </a:blip>
          <a:stretch>
            <a:fillRect/>
          </a:stretch>
        </p:blipFill>
        <p:spPr>
          <a:xfrm>
            <a:off x="381000" y="1524000"/>
            <a:ext cx="2641600" cy="4178300"/>
          </a:xfrm>
          <a:prstGeom prst="rect">
            <a:avLst/>
          </a:prstGeom>
        </p:spPr>
      </p:pic>
      <p:sp>
        <p:nvSpPr>
          <p:cNvPr id="4" name="TextBox 3"/>
          <p:cNvSpPr txBox="1"/>
          <p:nvPr/>
        </p:nvSpPr>
        <p:spPr>
          <a:xfrm>
            <a:off x="279400" y="5778500"/>
            <a:ext cx="7620000" cy="523220"/>
          </a:xfrm>
          <a:prstGeom prst="rect">
            <a:avLst/>
          </a:prstGeom>
          <a:noFill/>
        </p:spPr>
        <p:txBody>
          <a:bodyPr vert="horz" rtlCol="0">
            <a:spAutoFit/>
          </a:bodyPr>
          <a:lstStyle/>
          <a:p>
            <a:r>
              <a:rPr lang="en-US" sz="1400" smtClean="0"/>
              <a:t>The 1960s and 1970s witnessed a broad-based struggle for equal rights among women in the United States.</a:t>
            </a:r>
            <a:endParaRPr lang="en-US" sz="1400"/>
          </a:p>
        </p:txBody>
      </p:sp>
    </p:spTree>
    <p:extLst>
      <p:ext uri="{BB962C8B-B14F-4D97-AF65-F5344CB8AC3E}">
        <p14:creationId xmlns:p14="http://schemas.microsoft.com/office/powerpoint/2010/main" val="26070828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smtClean="0">
                <a:solidFill>
                  <a:srgbClr val="0072BC"/>
                </a:solidFill>
              </a:rPr>
              <a:t>The Role of Women’s Civil Rights Organizations</a:t>
            </a:r>
            <a:endParaRPr lang="en-US" sz="2400" b="1">
              <a:solidFill>
                <a:srgbClr val="0072BC"/>
              </a:solidFill>
            </a:endParaRPr>
          </a:p>
        </p:txBody>
      </p:sp>
      <p:sp>
        <p:nvSpPr>
          <p:cNvPr id="3" name="TextBox 2"/>
          <p:cNvSpPr txBox="1"/>
          <p:nvPr/>
        </p:nvSpPr>
        <p:spPr>
          <a:xfrm>
            <a:off x="279400" y="1460500"/>
            <a:ext cx="7620000" cy="1077218"/>
          </a:xfrm>
          <a:prstGeom prst="rect">
            <a:avLst/>
          </a:prstGeom>
          <a:noFill/>
        </p:spPr>
        <p:txBody>
          <a:bodyPr vert="horz" rtlCol="0">
            <a:spAutoFit/>
          </a:bodyPr>
          <a:lstStyle/>
          <a:p>
            <a:r>
              <a:rPr lang="en-US" sz="1600" smtClean="0"/>
              <a:t>Several years after she wrote The Feminine Mystique, Betty Friedan helped establish the National Organization for Women (NOW). The organization—which dedicated itself to winning “true equality for all women” and to attaining a “full and equal partnership of the sexes”—galvanized the women’s movement.</a:t>
            </a:r>
            <a:endParaRPr lang="en-US" sz="1600"/>
          </a:p>
        </p:txBody>
      </p:sp>
    </p:spTree>
    <p:extLst>
      <p:ext uri="{BB962C8B-B14F-4D97-AF65-F5344CB8AC3E}">
        <p14:creationId xmlns:p14="http://schemas.microsoft.com/office/powerpoint/2010/main" val="36782101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smtClean="0">
                <a:solidFill>
                  <a:srgbClr val="0072BC"/>
                </a:solidFill>
              </a:rPr>
              <a:t>The Role of Women’s Civil Rights Organizations</a:t>
            </a:r>
            <a:endParaRPr lang="en-US" sz="2400" b="1">
              <a:solidFill>
                <a:srgbClr val="0072BC"/>
              </a:solidFill>
            </a:endParaRPr>
          </a:p>
        </p:txBody>
      </p:sp>
      <p:sp>
        <p:nvSpPr>
          <p:cNvPr id="3" name="TextBox 2"/>
          <p:cNvSpPr txBox="1"/>
          <p:nvPr/>
        </p:nvSpPr>
        <p:spPr>
          <a:xfrm>
            <a:off x="279400" y="1460500"/>
            <a:ext cx="7620000" cy="830997"/>
          </a:xfrm>
          <a:prstGeom prst="rect">
            <a:avLst/>
          </a:prstGeom>
          <a:noFill/>
        </p:spPr>
        <p:txBody>
          <a:bodyPr vert="horz" rtlCol="0">
            <a:spAutoFit/>
          </a:bodyPr>
          <a:lstStyle/>
          <a:p>
            <a:pPr marL="342900" indent="-342900">
              <a:buChar char="•"/>
            </a:pPr>
            <a:r>
              <a:rPr lang="en-US" sz="1600" smtClean="0"/>
              <a:t>NOW Works to Expand Rights Through Lobbying</a:t>
            </a:r>
          </a:p>
          <a:p>
            <a:pPr marL="342900" indent="-342900">
              <a:buChar char="•"/>
            </a:pPr>
            <a:r>
              <a:rPr lang="en-US" sz="1600" smtClean="0"/>
              <a:t>Feminists Raise Society’s Awareness Through Different Methods</a:t>
            </a:r>
          </a:p>
          <a:p>
            <a:pPr marL="342900" indent="-342900">
              <a:buChar char="•"/>
            </a:pPr>
            <a:r>
              <a:rPr lang="en-US" sz="1600" smtClean="0"/>
              <a:t>Phyllis Schlafly and Conservatives Oppose the Women’s Movement</a:t>
            </a:r>
            <a:endParaRPr lang="en-US" sz="1600"/>
          </a:p>
        </p:txBody>
      </p:sp>
    </p:spTree>
    <p:extLst>
      <p:ext uri="{BB962C8B-B14F-4D97-AF65-F5344CB8AC3E}">
        <p14:creationId xmlns:p14="http://schemas.microsoft.com/office/powerpoint/2010/main" val="1012090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smtClean="0">
                <a:solidFill>
                  <a:srgbClr val="0072BC"/>
                </a:solidFill>
              </a:rPr>
              <a:t>The Role of Women’s Civil Rights Organizations</a:t>
            </a:r>
            <a:endParaRPr lang="en-US" sz="2400" b="1">
              <a:solidFill>
                <a:srgbClr val="0072BC"/>
              </a:solidFill>
            </a:endParaRPr>
          </a:p>
        </p:txBody>
      </p:sp>
      <p:pic>
        <p:nvPicPr>
          <p:cNvPr id="3" name="Picture 2" descr="HSUS_SC_L02_R1096697_FUL.png"/>
          <p:cNvPicPr>
            <a:picLocks/>
          </p:cNvPicPr>
          <p:nvPr/>
        </p:nvPicPr>
        <p:blipFill>
          <a:blip r:embed="rId2">
            <a:extLst>
              <a:ext uri="{28A0092B-C50C-407E-A947-70E740481C1C}">
                <a14:useLocalDpi xmlns:a14="http://schemas.microsoft.com/office/drawing/2010/main" val="0"/>
              </a:ext>
            </a:extLst>
          </a:blip>
          <a:stretch>
            <a:fillRect/>
          </a:stretch>
        </p:blipFill>
        <p:spPr>
          <a:xfrm>
            <a:off x="381000" y="1524000"/>
            <a:ext cx="5765800" cy="4178300"/>
          </a:xfrm>
          <a:prstGeom prst="rect">
            <a:avLst/>
          </a:prstGeom>
        </p:spPr>
      </p:pic>
      <p:sp>
        <p:nvSpPr>
          <p:cNvPr id="4" name="TextBox 3"/>
          <p:cNvSpPr txBox="1"/>
          <p:nvPr/>
        </p:nvSpPr>
        <p:spPr>
          <a:xfrm>
            <a:off x="279400" y="5778500"/>
            <a:ext cx="7620000" cy="523220"/>
          </a:xfrm>
          <a:prstGeom prst="rect">
            <a:avLst/>
          </a:prstGeom>
          <a:noFill/>
        </p:spPr>
        <p:txBody>
          <a:bodyPr vert="horz" rtlCol="0">
            <a:spAutoFit/>
          </a:bodyPr>
          <a:lstStyle/>
          <a:p>
            <a:r>
              <a:rPr lang="en-US" sz="1400" smtClean="0"/>
              <a:t>In 1978, over 100,000 women marched in Washington, D.C., to demand that Congress extend the deadline for ratification of the Equal Rights Amendment.</a:t>
            </a:r>
            <a:endParaRPr lang="en-US" sz="1400"/>
          </a:p>
        </p:txBody>
      </p:sp>
    </p:spTree>
    <p:extLst>
      <p:ext uri="{BB962C8B-B14F-4D97-AF65-F5344CB8AC3E}">
        <p14:creationId xmlns:p14="http://schemas.microsoft.com/office/powerpoint/2010/main" val="37015556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TotalTime>
  <Words>696</Words>
  <Application>Microsoft Macintosh PowerPoint</Application>
  <PresentationFormat>On-screen Show (4:3)</PresentationFormat>
  <Paragraphs>64</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Pearson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Blankman</dc:creator>
  <cp:lastModifiedBy>Dorothea Fox</cp:lastModifiedBy>
  <cp:revision>2</cp:revision>
  <dcterms:created xsi:type="dcterms:W3CDTF">2014-12-05T17:22:42Z</dcterms:created>
  <dcterms:modified xsi:type="dcterms:W3CDTF">2015-01-12T16:01:04Z</dcterms:modified>
</cp:coreProperties>
</file>